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8" r:id="rId5"/>
    <p:sldId id="260" r:id="rId6"/>
    <p:sldId id="257" r:id="rId7"/>
    <p:sldId id="262" r:id="rId8"/>
    <p:sldId id="263" r:id="rId9"/>
    <p:sldId id="261" r:id="rId10"/>
    <p:sldId id="266" r:id="rId11"/>
    <p:sldId id="264" r:id="rId12"/>
    <p:sldId id="265" r:id="rId13"/>
    <p:sldId id="25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jarmay\AppData\Local\Microsoft\Windows\Temporary%20Internet%20Files\Content.Outlook\YR6XQIEF\Graphs%20for%20landcare%20conf%20paper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jarmay\AppData\Local\Microsoft\Windows\Temporary%20Internet%20Files\Content.Outlook\YR6XQIEF\Graphs%20for%20landcare%20conf%20paper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SA Erosion Protection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Erosion Protection Index (3 yr mean)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Sheet1!$F$7:$S$7</c:f>
              <c:numCache>
                <c:formatCode>General</c:formatCode>
                <c:ptCount val="14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 formatCode="0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</c:numCache>
            </c:numRef>
          </c:cat>
          <c:val>
            <c:numRef>
              <c:f>Sheet1!$F$12:$S$12</c:f>
              <c:numCache>
                <c:formatCode>0</c:formatCode>
                <c:ptCount val="14"/>
                <c:pt idx="0">
                  <c:v>276.0</c:v>
                </c:pt>
                <c:pt idx="1">
                  <c:v>272.0</c:v>
                </c:pt>
                <c:pt idx="2">
                  <c:v>271.0</c:v>
                </c:pt>
                <c:pt idx="3">
                  <c:v>265.0</c:v>
                </c:pt>
                <c:pt idx="4">
                  <c:v>289.0</c:v>
                </c:pt>
                <c:pt idx="5">
                  <c:v>290.0</c:v>
                </c:pt>
                <c:pt idx="6">
                  <c:v>292.9752171284523</c:v>
                </c:pt>
                <c:pt idx="7">
                  <c:v>298.3580635520989</c:v>
                </c:pt>
                <c:pt idx="8">
                  <c:v>313.7050850714942</c:v>
                </c:pt>
                <c:pt idx="9">
                  <c:v>327.697856020001</c:v>
                </c:pt>
                <c:pt idx="10">
                  <c:v>328.3297083588131</c:v>
                </c:pt>
                <c:pt idx="11">
                  <c:v>332.0940940722606</c:v>
                </c:pt>
                <c:pt idx="12">
                  <c:v>336.4735565812725</c:v>
                </c:pt>
                <c:pt idx="13">
                  <c:v>340.1803201942411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4328"/>
        <c:axId val="572939464"/>
      </c:lineChart>
      <c:catAx>
        <c:axId val="2654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939464"/>
        <c:crosses val="autoZero"/>
        <c:auto val="1"/>
        <c:lblAlgn val="ctr"/>
        <c:lblOffset val="100"/>
        <c:noMultiLvlLbl val="0"/>
      </c:catAx>
      <c:valAx>
        <c:axId val="572939464"/>
        <c:scaling>
          <c:orientation val="minMax"/>
          <c:max val="360.0"/>
          <c:min val="16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days erosion protection</a:t>
                </a:r>
              </a:p>
            </c:rich>
          </c:tx>
          <c:layout>
            <c:manualLayout>
              <c:xMode val="edge"/>
              <c:yMode val="edge"/>
              <c:x val="0.0194444444444444"/>
              <c:y val="0.2387893161717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SAMDB Region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Sheet1!$B$26</c:f>
              <c:strCache>
                <c:ptCount val="1"/>
                <c:pt idx="0">
                  <c:v>No-till % crop area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numRef>
              <c:f>Sheet1!$C$7:$S$7</c:f>
              <c:numCache>
                <c:formatCode>General</c:formatCode>
                <c:ptCount val="17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 formatCode="0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</c:numCache>
            </c:numRef>
          </c:cat>
          <c:val>
            <c:numRef>
              <c:f>Sheet1!$C$29:$S$29</c:f>
              <c:numCache>
                <c:formatCode>General</c:formatCode>
                <c:ptCount val="17"/>
                <c:pt idx="0" formatCode="0">
                  <c:v>8.616908743236093</c:v>
                </c:pt>
                <c:pt idx="2" formatCode="0">
                  <c:v>19.81259818578016</c:v>
                </c:pt>
                <c:pt idx="5" formatCode="0">
                  <c:v>44.2937566790424</c:v>
                </c:pt>
                <c:pt idx="8" formatCode="0">
                  <c:v>46.39638039062408</c:v>
                </c:pt>
                <c:pt idx="11" formatCode="0">
                  <c:v>60.44029722556228</c:v>
                </c:pt>
                <c:pt idx="14" formatCode="0">
                  <c:v>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2663016"/>
        <c:axId val="572527464"/>
      </c:barChart>
      <c:lineChart>
        <c:grouping val="standar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Erosion Protection Index (annual)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Sheet1!$C$7:$S$7</c:f>
              <c:numCache>
                <c:formatCode>General</c:formatCode>
                <c:ptCount val="17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 formatCode="0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</c:numCache>
            </c:numRef>
          </c:cat>
          <c:val>
            <c:numRef>
              <c:f>Sheet1!$C$19:$S$19</c:f>
              <c:numCache>
                <c:formatCode>0</c:formatCode>
                <c:ptCount val="17"/>
                <c:pt idx="1">
                  <c:v>271.1933530301842</c:v>
                </c:pt>
                <c:pt idx="2">
                  <c:v>271.3787861885703</c:v>
                </c:pt>
                <c:pt idx="3">
                  <c:v>257.1293350480285</c:v>
                </c:pt>
                <c:pt idx="4">
                  <c:v>168.7220601634838</c:v>
                </c:pt>
                <c:pt idx="5">
                  <c:v>281.7832712809652</c:v>
                </c:pt>
                <c:pt idx="6">
                  <c:v>261.6513067445406</c:v>
                </c:pt>
                <c:pt idx="7">
                  <c:v>319.4994669883667</c:v>
                </c:pt>
                <c:pt idx="8">
                  <c:v>307.0859601041272</c:v>
                </c:pt>
                <c:pt idx="9">
                  <c:v>312.7442429677449</c:v>
                </c:pt>
                <c:pt idx="10">
                  <c:v>315.2295814830586</c:v>
                </c:pt>
                <c:pt idx="11">
                  <c:v>325.3453446312106</c:v>
                </c:pt>
                <c:pt idx="12">
                  <c:v>323.5446354109492</c:v>
                </c:pt>
                <c:pt idx="13">
                  <c:v>315.7174597127784</c:v>
                </c:pt>
                <c:pt idx="14">
                  <c:v>336.3810027839206</c:v>
                </c:pt>
                <c:pt idx="15">
                  <c:v>332.3606355601594</c:v>
                </c:pt>
                <c:pt idx="16">
                  <c:v>328.7518948914472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667416"/>
        <c:axId val="3120088"/>
      </c:lineChart>
      <c:catAx>
        <c:axId val="572667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088"/>
        <c:crosses val="autoZero"/>
        <c:auto val="1"/>
        <c:lblAlgn val="ctr"/>
        <c:lblOffset val="100"/>
        <c:noMultiLvlLbl val="0"/>
      </c:catAx>
      <c:valAx>
        <c:axId val="3120088"/>
        <c:scaling>
          <c:orientation val="minMax"/>
          <c:max val="360.0"/>
          <c:min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days erosion protection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67416"/>
        <c:crosses val="autoZero"/>
        <c:crossBetween val="between"/>
      </c:valAx>
      <c:valAx>
        <c:axId val="572527464"/>
        <c:scaling>
          <c:orientation val="minMax"/>
          <c:max val="10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% crop area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63016"/>
        <c:crosses val="max"/>
        <c:crossBetween val="between"/>
      </c:valAx>
      <c:catAx>
        <c:axId val="572663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2527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298C5-EC30-844F-B539-19FDF781A569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21859-3C07-B845-A410-3EDD798D3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21859-3C07-B845-A410-3EDD798D3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-PPT-Tit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28" y="325691"/>
            <a:ext cx="555585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28" y="1795716"/>
            <a:ext cx="5555855" cy="15476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rp-PPT-V2-foo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8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rp-PPT-exp-head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430"/>
            <a:ext cx="6499115" cy="1822521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93289"/>
            <a:ext cx="8229600" cy="311078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rp-PPT-FIN-p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orp-PPT-V2-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6025930" y="5132552"/>
            <a:ext cx="3118069" cy="1725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pic>
        <p:nvPicPr>
          <p:cNvPr id="3" name="Picture 4" descr="Corp-PPT-exp-heade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7200" y="181430"/>
            <a:ext cx="6499115" cy="182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404040"/>
                </a:solidFill>
                <a:latin typeface="Segoe UI"/>
                <a:ea typeface="ＭＳ Ｐゴシック" charset="0"/>
                <a:cs typeface="Segoe UI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404040"/>
                </a:solidFill>
                <a:latin typeface="Segoe U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858A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93289"/>
            <a:ext cx="8229600" cy="311078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pic>
        <p:nvPicPr>
          <p:cNvPr id="1028" name="Picture 1" descr="Corp-PPT-footer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56238"/>
            <a:ext cx="9144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858A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Segoe UI"/>
          <a:ea typeface="ＭＳ Ｐゴシック" charset="0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Celebrating 75 years of Soil-Care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Mary-Anne Young PIRSA</a:t>
            </a:r>
          </a:p>
          <a:p>
            <a:r>
              <a:rPr lang="en-US" sz="2400" dirty="0" smtClean="0"/>
              <a:t>Tim Herrmann DEWNR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004752"/>
              </p:ext>
            </p:extLst>
          </p:nvPr>
        </p:nvGraphicFramePr>
        <p:xfrm>
          <a:off x="1089891" y="304800"/>
          <a:ext cx="6982691" cy="485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53648"/>
              </p:ext>
            </p:extLst>
          </p:nvPr>
        </p:nvGraphicFramePr>
        <p:xfrm>
          <a:off x="942109" y="5278510"/>
          <a:ext cx="7352145" cy="314325"/>
        </p:xfrm>
        <a:graphic>
          <a:graphicData uri="http://schemas.openxmlformats.org/drawingml/2006/table">
            <a:tbl>
              <a:tblPr/>
              <a:tblGrid>
                <a:gridCol w="735214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Proportion (%) of crop area sown using no-till methods and erosion protection index (days, annual) for agricultural cropping land in the SAMDB Region, 1999 to 2015.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384" y="3335892"/>
            <a:ext cx="1807121" cy="1028684"/>
          </a:xfrm>
          <a:prstGeom prst="rect">
            <a:avLst/>
          </a:prstGeom>
        </p:spPr>
      </p:pic>
      <p:pic>
        <p:nvPicPr>
          <p:cNvPr id="3075" name="Picture 3" descr="C:\UserData\Pictures\Soil Conservation poster\Plate 37 Wind eros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" y="4756727"/>
            <a:ext cx="3628600" cy="19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Data\Pictures\Soil Conservation poster\Plate 40 Wind ero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537" y="2687782"/>
            <a:ext cx="3248222" cy="18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31" y="101600"/>
            <a:ext cx="4543227" cy="2586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04" y="2748137"/>
            <a:ext cx="2878075" cy="1897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764" y="101600"/>
            <a:ext cx="3380509" cy="1911491"/>
          </a:xfrm>
          <a:prstGeom prst="rect">
            <a:avLst/>
          </a:prstGeom>
        </p:spPr>
      </p:pic>
      <p:pic>
        <p:nvPicPr>
          <p:cNvPr id="3076" name="Picture 4" descr="C:\UserData\Pictures\Soil Conservation poster\Plate 8 SCC.t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632" y="4996205"/>
            <a:ext cx="3093981" cy="17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91" y="314037"/>
            <a:ext cx="3529881" cy="209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4" y="2789381"/>
            <a:ext cx="2951357" cy="1858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041" y="2663872"/>
            <a:ext cx="2685339" cy="1489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4" y="68716"/>
            <a:ext cx="4217636" cy="2471049"/>
          </a:xfrm>
          <a:prstGeom prst="rect">
            <a:avLst/>
          </a:prstGeom>
        </p:spPr>
      </p:pic>
      <p:pic>
        <p:nvPicPr>
          <p:cNvPr id="4098" name="Picture 2" descr="C:\UserData\Pictures\Historical\Clearing drift from railway line c1940 PIR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653" y="4322113"/>
            <a:ext cx="2711449" cy="24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Data\Pictures\Historical\harvie reaping wheat 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338" y="4867740"/>
            <a:ext cx="3275735" cy="19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306" y="526473"/>
            <a:ext cx="35941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7" y="267855"/>
            <a:ext cx="35941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884" y="3772661"/>
            <a:ext cx="2980944" cy="2237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0810" y="3254328"/>
            <a:ext cx="3459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Advisory Board of Agriculture 1909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6550" y="2861784"/>
            <a:ext cx="340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Farmers visiting Roseworthy c1900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62884" y="6201902"/>
            <a:ext cx="32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Department of Agriculture Soil Conservation staff 1965</a:t>
            </a:r>
            <a:endParaRPr lang="en-AU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004" y="3562105"/>
            <a:ext cx="1591056" cy="212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633" y="5821020"/>
            <a:ext cx="2941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First Soil Conservator Bob Herriot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8221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11" y="180109"/>
            <a:ext cx="3501044" cy="2427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739" y="364283"/>
            <a:ext cx="3770376" cy="2785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7" y="2837041"/>
            <a:ext cx="3745992" cy="288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276" y="3315853"/>
            <a:ext cx="1868797" cy="2932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985" y="4077414"/>
            <a:ext cx="2807688" cy="18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5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37" y="206087"/>
            <a:ext cx="4318000" cy="158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587" y="827371"/>
            <a:ext cx="2849880" cy="1932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1948873"/>
            <a:ext cx="3647600" cy="2702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587" y="3137910"/>
            <a:ext cx="35941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19" y="4743882"/>
            <a:ext cx="2877312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7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3" y="137157"/>
            <a:ext cx="3057236" cy="1595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891" y="137157"/>
            <a:ext cx="2881745" cy="2041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7" y="3537526"/>
            <a:ext cx="3234518" cy="2295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25" y="137157"/>
            <a:ext cx="2401321" cy="2858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161" y="4774510"/>
            <a:ext cx="3025526" cy="178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560" y="2731780"/>
            <a:ext cx="3039440" cy="1883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37" y="1840184"/>
            <a:ext cx="2451832" cy="1452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54" y="4866534"/>
            <a:ext cx="1590904" cy="14215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070" y="3292763"/>
            <a:ext cx="2171511" cy="12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54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83" y="461818"/>
            <a:ext cx="3288146" cy="2195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29" y="132077"/>
            <a:ext cx="3440745" cy="229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83" y="4769951"/>
            <a:ext cx="2798618" cy="1868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991" y="4775200"/>
            <a:ext cx="2790755" cy="18631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590" y="2879238"/>
            <a:ext cx="28289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28" y="2765095"/>
            <a:ext cx="2572327" cy="171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380" y="4996872"/>
            <a:ext cx="2458718" cy="1641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773" y="2657029"/>
            <a:ext cx="2281382" cy="1707048"/>
          </a:xfrm>
          <a:prstGeom prst="rect">
            <a:avLst/>
          </a:prstGeom>
        </p:spPr>
      </p:pic>
      <p:pic>
        <p:nvPicPr>
          <p:cNvPr id="8" name="Picture 2" descr="C:\UserData\Pictures\Soil Conservation poster\Wheat in stubble 07 19thJul0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969" y="346366"/>
            <a:ext cx="1495332" cy="22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0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780273"/>
              </p:ext>
            </p:extLst>
          </p:nvPr>
        </p:nvGraphicFramePr>
        <p:xfrm>
          <a:off x="997527" y="563418"/>
          <a:ext cx="6761017" cy="450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48337"/>
              </p:ext>
            </p:extLst>
          </p:nvPr>
        </p:nvGraphicFramePr>
        <p:xfrm>
          <a:off x="840508" y="5218544"/>
          <a:ext cx="7269019" cy="277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9019"/>
              </a:tblGrid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Erosion protection index (days, 3 year rolling mean) for agricultural cropping land in South Australia, 2002 to 2015.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02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1783 DEWNR PPT Nov 2012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05d9f6c-d094-4eea-bbf0-94b4b318a495">Meetings</Category>
    <Visible xmlns="0b92b1ef-a0e4-44b6-856c-48110d2232b2">true</Visibl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CB00030408843ACC7C4D344D393BC" ma:contentTypeVersion="2" ma:contentTypeDescription="Create a new document." ma:contentTypeScope="" ma:versionID="4ccbcdb06806b45805dba7bbade53b71">
  <xsd:schema xmlns:xsd="http://www.w3.org/2001/XMLSchema" xmlns:xs="http://www.w3.org/2001/XMLSchema" xmlns:p="http://schemas.microsoft.com/office/2006/metadata/properties" xmlns:ns2="305d9f6c-d094-4eea-bbf0-94b4b318a495" xmlns:ns3="0b92b1ef-a0e4-44b6-856c-48110d2232b2" targetNamespace="http://schemas.microsoft.com/office/2006/metadata/properties" ma:root="true" ma:fieldsID="944925d9f4097c6d484cdb0b2130affc" ns2:_="" ns3:_="">
    <xsd:import namespace="305d9f6c-d094-4eea-bbf0-94b4b318a495"/>
    <xsd:import namespace="0b92b1ef-a0e4-44b6-856c-48110d2232b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Vi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f6c-d094-4eea-bbf0-94b4b318a495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--Select--"/>
          <xsd:enumeration value="Applications"/>
          <xsd:enumeration value="Boards &amp; Committees"/>
          <xsd:enumeration value="Boards &amp; Committees-Board of the Botanic Gardens and State Herbarium"/>
          <xsd:enumeration value="Boards &amp; Committees-Coast Protection Board"/>
          <xsd:enumeration value="Boards &amp; Committees-Dog and Cat Management Board"/>
          <xsd:enumeration value="Boards &amp; Committees-South Australian Heritage Council &amp; Register Committee"/>
          <xsd:enumeration value="Cabinet"/>
          <xsd:enumeration value="Community Engagement"/>
          <xsd:enumeration value="Delegations"/>
          <xsd:enumeration value="DEWNR – Most Used"/>
          <xsd:enumeration value="DEWNR Executive &amp; Sub-committees"/>
          <xsd:enumeration value="DEWNR Policies &amp; Procedures"/>
          <xsd:enumeration value="Employment"/>
          <xsd:enumeration value="EPA"/>
          <xsd:enumeration value="Finance"/>
          <xsd:enumeration value="Fleet &amp; Vehicles"/>
          <xsd:enumeration value="General"/>
          <xsd:enumeration value="Governance and Policy"/>
          <xsd:enumeration value="Health &amp; Safety"/>
          <xsd:enumeration value="Meetings"/>
          <xsd:enumeration value="Minister"/>
          <xsd:enumeration value="Minister Briefing"/>
          <xsd:enumeration value="Most Used"/>
          <xsd:enumeration value="Parliament"/>
          <xsd:enumeration value="PLAF"/>
          <xsd:enumeration value="Policies &amp; Procedures"/>
          <xsd:enumeration value="Policy and Procedure"/>
          <xsd:enumeration value="PPS"/>
          <xsd:enumeration value="Records"/>
          <xsd:enumeration value="Records Management"/>
          <xsd:enumeration value="Reporting"/>
          <xsd:enumeration value="Role Descrip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2b1ef-a0e4-44b6-856c-48110d2232b2" elementFormDefault="qualified">
    <xsd:import namespace="http://schemas.microsoft.com/office/2006/documentManagement/types"/>
    <xsd:import namespace="http://schemas.microsoft.com/office/infopath/2007/PartnerControls"/>
    <xsd:element name="Visible" ma:index="9" nillable="true" ma:displayName="Visible" ma:default="1" ma:internalName="Visib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693CA-4CB2-47EA-AD1E-5CAB972BB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946C2B-D8DC-4EBA-AF75-709054A465AE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b92b1ef-a0e4-44b6-856c-48110d2232b2"/>
    <ds:schemaRef ds:uri="305d9f6c-d094-4eea-bbf0-94b4b318a49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F7C3FEA-ED16-4F33-A24E-19195B6C2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f6c-d094-4eea-bbf0-94b4b318a495"/>
    <ds:schemaRef ds:uri="0b92b1ef-a0e4-44b6-856c-48110d223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91783 DEWNR PPT Nov 2012 V3.pot</Template>
  <TotalTime>566</TotalTime>
  <Words>111</Words>
  <Application>Microsoft Macintosh PowerPoint</Application>
  <PresentationFormat>On-screen Show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91783 DEWNR PPT Nov 2012 V3</vt:lpstr>
      <vt:lpstr>Celebrating 75 years of Soil-Care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Environment and Heritage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Golding</dc:creator>
  <cp:lastModifiedBy>Anita</cp:lastModifiedBy>
  <cp:revision>31</cp:revision>
  <dcterms:created xsi:type="dcterms:W3CDTF">2012-09-03T05:40:08Z</dcterms:created>
  <dcterms:modified xsi:type="dcterms:W3CDTF">2015-11-26T23:23:37Z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0x0101005F1CB00030408843ACC7C4D344D393BC</vt:lpwstr>
  </property>
</Properties>
</file>